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6" r:id="rId4"/>
  </p:sldMasterIdLst>
  <p:notesMasterIdLst>
    <p:notesMasterId r:id="rId24"/>
  </p:notesMasterIdLst>
  <p:sldIdLst>
    <p:sldId id="256" r:id="rId5"/>
    <p:sldId id="257" r:id="rId6"/>
    <p:sldId id="262" r:id="rId7"/>
    <p:sldId id="267" r:id="rId8"/>
    <p:sldId id="268" r:id="rId9"/>
    <p:sldId id="263" r:id="rId10"/>
    <p:sldId id="264" r:id="rId11"/>
    <p:sldId id="265" r:id="rId12"/>
    <p:sldId id="269" r:id="rId13"/>
    <p:sldId id="260" r:id="rId14"/>
    <p:sldId id="270" r:id="rId15"/>
    <p:sldId id="271" r:id="rId16"/>
    <p:sldId id="266" r:id="rId17"/>
    <p:sldId id="261" r:id="rId18"/>
    <p:sldId id="272" r:id="rId19"/>
    <p:sldId id="273" r:id="rId20"/>
    <p:sldId id="274" r:id="rId21"/>
    <p:sldId id="275" r:id="rId22"/>
    <p:sldId id="276" r:id="rId2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2BEC31-D784-4F68-84ED-B7D4EB797028}" v="210" dt="2020-02-20T03:45:03.3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855651B-D239-4740-AAF3-ED849E2A59F2}" type="datetimeFigureOut">
              <a:rPr lang="en-AU" smtClean="0"/>
              <a:t>25/02/2020</a:t>
            </a:fld>
            <a:endParaRPr lang="en-AU"/>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56D7AC4-F1BC-492C-9C45-1D911DD659F1}" type="slidenum">
              <a:rPr lang="en-AU" smtClean="0"/>
              <a:t>‹#›</a:t>
            </a:fld>
            <a:endParaRPr lang="en-AU"/>
          </a:p>
        </p:txBody>
      </p:sp>
    </p:spTree>
    <p:extLst>
      <p:ext uri="{BB962C8B-B14F-4D97-AF65-F5344CB8AC3E}">
        <p14:creationId xmlns:p14="http://schemas.microsoft.com/office/powerpoint/2010/main" val="3940063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D4209F-0061-43BC-B3C2-F12629C86A7A}" type="datetime1">
              <a:rPr lang="en-AU" smtClean="0"/>
              <a:t>25/02/2020</a:t>
            </a:fld>
            <a:endParaRPr lang="en-AU"/>
          </a:p>
        </p:txBody>
      </p:sp>
      <p:sp>
        <p:nvSpPr>
          <p:cNvPr id="5" name="Footer Placeholder 4"/>
          <p:cNvSpPr>
            <a:spLocks noGrp="1"/>
          </p:cNvSpPr>
          <p:nvPr>
            <p:ph type="ftr" sz="quarter" idx="11"/>
          </p:nvPr>
        </p:nvSpPr>
        <p:spPr>
          <a:xfrm>
            <a:off x="2416500" y="329307"/>
            <a:ext cx="4973915" cy="309201"/>
          </a:xfrm>
        </p:spPr>
        <p:txBody>
          <a:bodyPr/>
          <a:lstStyle/>
          <a:p>
            <a:r>
              <a:rPr lang="en-AU"/>
              <a:t>Buchanan Rees Dispute Lawyers</a:t>
            </a:r>
          </a:p>
        </p:txBody>
      </p:sp>
      <p:sp>
        <p:nvSpPr>
          <p:cNvPr id="6" name="Slide Number Placeholder 5"/>
          <p:cNvSpPr>
            <a:spLocks noGrp="1"/>
          </p:cNvSpPr>
          <p:nvPr>
            <p:ph type="sldNum" sz="quarter" idx="12"/>
          </p:nvPr>
        </p:nvSpPr>
        <p:spPr>
          <a:xfrm>
            <a:off x="1437664" y="798973"/>
            <a:ext cx="811019" cy="503578"/>
          </a:xfrm>
        </p:spPr>
        <p:txBody>
          <a:bodyPr/>
          <a:lstStyle/>
          <a:p>
            <a:fld id="{363D1B7D-600A-4DC7-93BE-3E1FB9EABC9A}" type="slidenum">
              <a:rPr lang="en-AU" smtClean="0"/>
              <a:t>‹#›</a:t>
            </a:fld>
            <a:endParaRPr lang="en-AU"/>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73804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D9034-98AD-447A-A6A6-A617A222826F}" type="datetime1">
              <a:rPr lang="en-AU" smtClean="0"/>
              <a:t>25/02/2020</a:t>
            </a:fld>
            <a:endParaRPr lang="en-AU"/>
          </a:p>
        </p:txBody>
      </p:sp>
      <p:sp>
        <p:nvSpPr>
          <p:cNvPr id="5" name="Footer Placeholder 4"/>
          <p:cNvSpPr>
            <a:spLocks noGrp="1"/>
          </p:cNvSpPr>
          <p:nvPr>
            <p:ph type="ftr" sz="quarter" idx="11"/>
          </p:nvPr>
        </p:nvSpPr>
        <p:spPr/>
        <p:txBody>
          <a:bodyPr/>
          <a:lstStyle/>
          <a:p>
            <a:r>
              <a:rPr lang="en-AU"/>
              <a:t>Buchanan Rees Dispute Lawyers</a:t>
            </a:r>
          </a:p>
        </p:txBody>
      </p:sp>
      <p:sp>
        <p:nvSpPr>
          <p:cNvPr id="6" name="Slide Number Placeholder 5"/>
          <p:cNvSpPr>
            <a:spLocks noGrp="1"/>
          </p:cNvSpPr>
          <p:nvPr>
            <p:ph type="sldNum" sz="quarter" idx="12"/>
          </p:nvPr>
        </p:nvSpPr>
        <p:spPr/>
        <p:txBody>
          <a:bodyPr/>
          <a:lstStyle/>
          <a:p>
            <a:fld id="{363D1B7D-600A-4DC7-93BE-3E1FB9EABC9A}" type="slidenum">
              <a:rPr lang="en-AU" smtClean="0"/>
              <a:t>‹#›</a:t>
            </a:fld>
            <a:endParaRPr lang="en-AU"/>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326796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D9034-98AD-447A-A6A6-A617A222826F}" type="datetime1">
              <a:rPr lang="en-AU" smtClean="0"/>
              <a:t>25/02/2020</a:t>
            </a:fld>
            <a:endParaRPr lang="en-AU"/>
          </a:p>
        </p:txBody>
      </p:sp>
      <p:sp>
        <p:nvSpPr>
          <p:cNvPr id="5" name="Footer Placeholder 4"/>
          <p:cNvSpPr>
            <a:spLocks noGrp="1"/>
          </p:cNvSpPr>
          <p:nvPr>
            <p:ph type="ftr" sz="quarter" idx="11"/>
          </p:nvPr>
        </p:nvSpPr>
        <p:spPr/>
        <p:txBody>
          <a:bodyPr/>
          <a:lstStyle/>
          <a:p>
            <a:r>
              <a:rPr lang="en-AU"/>
              <a:t>Buchanan Rees Dispute Lawyers</a:t>
            </a:r>
          </a:p>
        </p:txBody>
      </p:sp>
      <p:sp>
        <p:nvSpPr>
          <p:cNvPr id="6" name="Slide Number Placeholder 5"/>
          <p:cNvSpPr>
            <a:spLocks noGrp="1"/>
          </p:cNvSpPr>
          <p:nvPr>
            <p:ph type="sldNum" sz="quarter" idx="12"/>
          </p:nvPr>
        </p:nvSpPr>
        <p:spPr/>
        <p:txBody>
          <a:bodyPr/>
          <a:lstStyle/>
          <a:p>
            <a:fld id="{363D1B7D-600A-4DC7-93BE-3E1FB9EABC9A}" type="slidenum">
              <a:rPr lang="en-AU" smtClean="0"/>
              <a:t>‹#›</a:t>
            </a:fld>
            <a:endParaRPr lang="en-AU"/>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91748410"/>
      </p:ext>
    </p:extLst>
  </p:cSld>
  <p:clrMapOvr>
    <a:masterClrMapping/>
  </p:clrMapOvr>
  <p:hf sldNum="0" hdr="0" ftr="0" dt="0"/>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AD9034-98AD-447A-A6A6-A617A222826F}" type="datetime1">
              <a:rPr lang="en-AU" smtClean="0"/>
              <a:t>25/02/2020</a:t>
            </a:fld>
            <a:endParaRPr lang="en-AU"/>
          </a:p>
        </p:txBody>
      </p:sp>
      <p:sp>
        <p:nvSpPr>
          <p:cNvPr id="5" name="Footer Placeholder 4"/>
          <p:cNvSpPr>
            <a:spLocks noGrp="1"/>
          </p:cNvSpPr>
          <p:nvPr>
            <p:ph type="ftr" sz="quarter" idx="11"/>
          </p:nvPr>
        </p:nvSpPr>
        <p:spPr/>
        <p:txBody>
          <a:bodyPr/>
          <a:lstStyle/>
          <a:p>
            <a:r>
              <a:rPr lang="en-AU"/>
              <a:t>Buchanan Rees Dispute Lawyers</a:t>
            </a:r>
          </a:p>
        </p:txBody>
      </p:sp>
      <p:sp>
        <p:nvSpPr>
          <p:cNvPr id="6" name="Slide Number Placeholder 5"/>
          <p:cNvSpPr>
            <a:spLocks noGrp="1"/>
          </p:cNvSpPr>
          <p:nvPr>
            <p:ph type="sldNum" sz="quarter" idx="12"/>
          </p:nvPr>
        </p:nvSpPr>
        <p:spPr/>
        <p:txBody>
          <a:bodyPr/>
          <a:lstStyle/>
          <a:p>
            <a:fld id="{363D1B7D-600A-4DC7-93BE-3E1FB9EABC9A}" type="slidenum">
              <a:rPr lang="en-AU" smtClean="0"/>
              <a:t>‹#›</a:t>
            </a:fld>
            <a:endParaRPr lang="en-AU"/>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815247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5E97BF-75C3-4DCF-9FDD-F7B26C60D93C}" type="datetime1">
              <a:rPr lang="en-AU" smtClean="0"/>
              <a:t>25/02/2020</a:t>
            </a:fld>
            <a:endParaRPr lang="en-AU"/>
          </a:p>
        </p:txBody>
      </p:sp>
      <p:sp>
        <p:nvSpPr>
          <p:cNvPr id="5" name="Footer Placeholder 4"/>
          <p:cNvSpPr>
            <a:spLocks noGrp="1"/>
          </p:cNvSpPr>
          <p:nvPr>
            <p:ph type="ftr" sz="quarter" idx="11"/>
          </p:nvPr>
        </p:nvSpPr>
        <p:spPr/>
        <p:txBody>
          <a:bodyPr/>
          <a:lstStyle/>
          <a:p>
            <a:r>
              <a:rPr lang="en-AU"/>
              <a:t>Buchanan Rees Dispute Lawyers</a:t>
            </a:r>
          </a:p>
        </p:txBody>
      </p:sp>
      <p:sp>
        <p:nvSpPr>
          <p:cNvPr id="6" name="Slide Number Placeholder 5"/>
          <p:cNvSpPr>
            <a:spLocks noGrp="1"/>
          </p:cNvSpPr>
          <p:nvPr>
            <p:ph type="sldNum" sz="quarter" idx="12"/>
          </p:nvPr>
        </p:nvSpPr>
        <p:spPr/>
        <p:txBody>
          <a:bodyPr/>
          <a:lstStyle/>
          <a:p>
            <a:fld id="{363D1B7D-600A-4DC7-93BE-3E1FB9EABC9A}" type="slidenum">
              <a:rPr lang="en-AU" smtClean="0"/>
              <a:t>‹#›</a:t>
            </a:fld>
            <a:endParaRPr lang="en-AU"/>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26530"/>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AD9034-98AD-447A-A6A6-A617A222826F}" type="datetime1">
              <a:rPr lang="en-AU" smtClean="0"/>
              <a:t>25/02/2020</a:t>
            </a:fld>
            <a:endParaRPr lang="en-AU"/>
          </a:p>
        </p:txBody>
      </p:sp>
      <p:sp>
        <p:nvSpPr>
          <p:cNvPr id="6" name="Footer Placeholder 5"/>
          <p:cNvSpPr>
            <a:spLocks noGrp="1"/>
          </p:cNvSpPr>
          <p:nvPr>
            <p:ph type="ftr" sz="quarter" idx="11"/>
          </p:nvPr>
        </p:nvSpPr>
        <p:spPr/>
        <p:txBody>
          <a:bodyPr/>
          <a:lstStyle/>
          <a:p>
            <a:r>
              <a:rPr lang="en-AU"/>
              <a:t>Buchanan Rees Dispute Lawyers</a:t>
            </a:r>
          </a:p>
        </p:txBody>
      </p:sp>
      <p:sp>
        <p:nvSpPr>
          <p:cNvPr id="7" name="Slide Number Placeholder 6"/>
          <p:cNvSpPr>
            <a:spLocks noGrp="1"/>
          </p:cNvSpPr>
          <p:nvPr>
            <p:ph type="sldNum" sz="quarter" idx="12"/>
          </p:nvPr>
        </p:nvSpPr>
        <p:spPr/>
        <p:txBody>
          <a:bodyPr/>
          <a:lstStyle/>
          <a:p>
            <a:fld id="{363D1B7D-600A-4DC7-93BE-3E1FB9EABC9A}" type="slidenum">
              <a:rPr lang="en-AU" smtClean="0"/>
              <a:t>‹#›</a:t>
            </a:fld>
            <a:endParaRPr lang="en-AU"/>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1082041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AD9034-98AD-447A-A6A6-A617A222826F}" type="datetime1">
              <a:rPr lang="en-AU" smtClean="0"/>
              <a:t>25/02/2020</a:t>
            </a:fld>
            <a:endParaRPr lang="en-AU"/>
          </a:p>
        </p:txBody>
      </p:sp>
      <p:sp>
        <p:nvSpPr>
          <p:cNvPr id="8" name="Footer Placeholder 7"/>
          <p:cNvSpPr>
            <a:spLocks noGrp="1"/>
          </p:cNvSpPr>
          <p:nvPr>
            <p:ph type="ftr" sz="quarter" idx="11"/>
          </p:nvPr>
        </p:nvSpPr>
        <p:spPr/>
        <p:txBody>
          <a:bodyPr/>
          <a:lstStyle/>
          <a:p>
            <a:r>
              <a:rPr lang="en-AU"/>
              <a:t>Buchanan Rees Dispute Lawyers</a:t>
            </a:r>
          </a:p>
        </p:txBody>
      </p:sp>
      <p:sp>
        <p:nvSpPr>
          <p:cNvPr id="9" name="Slide Number Placeholder 8"/>
          <p:cNvSpPr>
            <a:spLocks noGrp="1"/>
          </p:cNvSpPr>
          <p:nvPr>
            <p:ph type="sldNum" sz="quarter" idx="12"/>
          </p:nvPr>
        </p:nvSpPr>
        <p:spPr/>
        <p:txBody>
          <a:bodyPr/>
          <a:lstStyle/>
          <a:p>
            <a:fld id="{363D1B7D-600A-4DC7-93BE-3E1FB9EABC9A}" type="slidenum">
              <a:rPr lang="en-AU" smtClean="0"/>
              <a:t>‹#›</a:t>
            </a:fld>
            <a:endParaRPr lang="en-AU"/>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2953881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DD4DF0-2C38-4584-865B-2BC61679DCF9}" type="datetime1">
              <a:rPr lang="en-AU" smtClean="0"/>
              <a:t>25/02/2020</a:t>
            </a:fld>
            <a:endParaRPr lang="en-AU"/>
          </a:p>
        </p:txBody>
      </p:sp>
      <p:sp>
        <p:nvSpPr>
          <p:cNvPr id="4" name="Footer Placeholder 3"/>
          <p:cNvSpPr>
            <a:spLocks noGrp="1"/>
          </p:cNvSpPr>
          <p:nvPr>
            <p:ph type="ftr" sz="quarter" idx="11"/>
          </p:nvPr>
        </p:nvSpPr>
        <p:spPr/>
        <p:txBody>
          <a:bodyPr/>
          <a:lstStyle/>
          <a:p>
            <a:r>
              <a:rPr lang="en-AU"/>
              <a:t>Buchanan Rees Dispute Lawyers</a:t>
            </a:r>
          </a:p>
        </p:txBody>
      </p:sp>
      <p:sp>
        <p:nvSpPr>
          <p:cNvPr id="5" name="Slide Number Placeholder 4"/>
          <p:cNvSpPr>
            <a:spLocks noGrp="1"/>
          </p:cNvSpPr>
          <p:nvPr>
            <p:ph type="sldNum" sz="quarter" idx="12"/>
          </p:nvPr>
        </p:nvSpPr>
        <p:spPr/>
        <p:txBody>
          <a:bodyPr/>
          <a:lstStyle/>
          <a:p>
            <a:fld id="{363D1B7D-600A-4DC7-93BE-3E1FB9EABC9A}" type="slidenum">
              <a:rPr lang="en-AU" smtClean="0"/>
              <a:t>‹#›</a:t>
            </a:fld>
            <a:endParaRPr lang="en-AU"/>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9755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4E8207-BC61-476D-967C-C349ABE043FE}" type="datetime1">
              <a:rPr lang="en-AU" smtClean="0"/>
              <a:t>25/02/2020</a:t>
            </a:fld>
            <a:endParaRPr lang="en-AU"/>
          </a:p>
        </p:txBody>
      </p:sp>
      <p:sp>
        <p:nvSpPr>
          <p:cNvPr id="3" name="Footer Placeholder 2"/>
          <p:cNvSpPr>
            <a:spLocks noGrp="1"/>
          </p:cNvSpPr>
          <p:nvPr>
            <p:ph type="ftr" sz="quarter" idx="11"/>
          </p:nvPr>
        </p:nvSpPr>
        <p:spPr/>
        <p:txBody>
          <a:bodyPr/>
          <a:lstStyle/>
          <a:p>
            <a:r>
              <a:rPr lang="en-AU"/>
              <a:t>Buchanan Rees Dispute Lawyers</a:t>
            </a:r>
          </a:p>
        </p:txBody>
      </p:sp>
      <p:sp>
        <p:nvSpPr>
          <p:cNvPr id="4" name="Slide Number Placeholder 3"/>
          <p:cNvSpPr>
            <a:spLocks noGrp="1"/>
          </p:cNvSpPr>
          <p:nvPr>
            <p:ph type="sldNum" sz="quarter" idx="12"/>
          </p:nvPr>
        </p:nvSpPr>
        <p:spPr/>
        <p:txBody>
          <a:bodyPr/>
          <a:lstStyle/>
          <a:p>
            <a:fld id="{363D1B7D-600A-4DC7-93BE-3E1FB9EABC9A}" type="slidenum">
              <a:rPr lang="en-AU" smtClean="0"/>
              <a:t>‹#›</a:t>
            </a:fld>
            <a:endParaRPr lang="en-AU"/>
          </a:p>
        </p:txBody>
      </p:sp>
    </p:spTree>
    <p:extLst>
      <p:ext uri="{BB962C8B-B14F-4D97-AF65-F5344CB8AC3E}">
        <p14:creationId xmlns:p14="http://schemas.microsoft.com/office/powerpoint/2010/main" val="2436206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AD9034-98AD-447A-A6A6-A617A222826F}" type="datetime1">
              <a:rPr lang="en-AU" smtClean="0"/>
              <a:t>25/02/2020</a:t>
            </a:fld>
            <a:endParaRPr lang="en-AU"/>
          </a:p>
        </p:txBody>
      </p:sp>
      <p:sp>
        <p:nvSpPr>
          <p:cNvPr id="6" name="Footer Placeholder 5"/>
          <p:cNvSpPr>
            <a:spLocks noGrp="1"/>
          </p:cNvSpPr>
          <p:nvPr>
            <p:ph type="ftr" sz="quarter" idx="11"/>
          </p:nvPr>
        </p:nvSpPr>
        <p:spPr/>
        <p:txBody>
          <a:bodyPr/>
          <a:lstStyle/>
          <a:p>
            <a:r>
              <a:rPr lang="en-AU"/>
              <a:t>Buchanan Rees Dispute Lawyers</a:t>
            </a:r>
          </a:p>
        </p:txBody>
      </p:sp>
      <p:sp>
        <p:nvSpPr>
          <p:cNvPr id="7" name="Slide Number Placeholder 6"/>
          <p:cNvSpPr>
            <a:spLocks noGrp="1"/>
          </p:cNvSpPr>
          <p:nvPr>
            <p:ph type="sldNum" sz="quarter" idx="12"/>
          </p:nvPr>
        </p:nvSpPr>
        <p:spPr/>
        <p:txBody>
          <a:bodyPr/>
          <a:lstStyle/>
          <a:p>
            <a:fld id="{363D1B7D-600A-4DC7-93BE-3E1FB9EABC9A}" type="slidenum">
              <a:rPr lang="en-AU" smtClean="0"/>
              <a:t>‹#›</a:t>
            </a:fld>
            <a:endParaRPr lang="en-AU"/>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3256644"/>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1F1FA0FA-684E-487D-8FE9-888294E2D059}" type="datetime1">
              <a:rPr lang="en-AU" smtClean="0"/>
              <a:t>25/02/2020</a:t>
            </a:fld>
            <a:endParaRPr lang="en-AU"/>
          </a:p>
        </p:txBody>
      </p:sp>
      <p:sp>
        <p:nvSpPr>
          <p:cNvPr id="6" name="Footer Placeholder 5"/>
          <p:cNvSpPr>
            <a:spLocks noGrp="1"/>
          </p:cNvSpPr>
          <p:nvPr>
            <p:ph type="ftr" sz="quarter" idx="11"/>
          </p:nvPr>
        </p:nvSpPr>
        <p:spPr>
          <a:xfrm>
            <a:off x="1447382" y="318640"/>
            <a:ext cx="5541004" cy="320931"/>
          </a:xfrm>
        </p:spPr>
        <p:txBody>
          <a:bodyPr/>
          <a:lstStyle/>
          <a:p>
            <a:r>
              <a:rPr lang="en-AU"/>
              <a:t>Buchanan Rees Dispute Lawyers</a:t>
            </a:r>
          </a:p>
        </p:txBody>
      </p:sp>
      <p:sp>
        <p:nvSpPr>
          <p:cNvPr id="7" name="Slide Number Placeholder 6"/>
          <p:cNvSpPr>
            <a:spLocks noGrp="1"/>
          </p:cNvSpPr>
          <p:nvPr>
            <p:ph type="sldNum" sz="quarter" idx="12"/>
          </p:nvPr>
        </p:nvSpPr>
        <p:spPr/>
        <p:txBody>
          <a:bodyPr/>
          <a:lstStyle/>
          <a:p>
            <a:fld id="{363D1B7D-600A-4DC7-93BE-3E1FB9EABC9A}" type="slidenum">
              <a:rPr lang="en-AU" smtClean="0"/>
              <a:t>‹#›</a:t>
            </a:fld>
            <a:endParaRPr lang="en-AU"/>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1989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CAD9034-98AD-447A-A6A6-A617A222826F}" type="datetime1">
              <a:rPr lang="en-AU" smtClean="0"/>
              <a:t>25/02/2020</a:t>
            </a:fld>
            <a:endParaRPr lang="en-AU"/>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AU"/>
              <a:t>Buchanan Rees Dispute Lawyers</a:t>
            </a: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63D1B7D-600A-4DC7-93BE-3E1FB9EABC9A}" type="slidenum">
              <a:rPr lang="en-AU" smtClean="0"/>
              <a:t>‹#›</a:t>
            </a:fld>
            <a:endParaRPr lang="en-AU"/>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0471700"/>
      </p:ext>
    </p:extLst>
  </p:cSld>
  <p:clrMap bg1="lt1" tx1="dk1" bg2="lt2" tx2="dk2" accent1="accent1" accent2="accent2" accent3="accent3" accent4="accent4" accent5="accent5" accent6="accent6" hlink="hlink" folHlink="folHlink"/>
  <p:sldLayoutIdLst>
    <p:sldLayoutId id="2147483947" r:id="rId1"/>
    <p:sldLayoutId id="2147483948" r:id="rId2"/>
    <p:sldLayoutId id="2147483949" r:id="rId3"/>
    <p:sldLayoutId id="2147483950" r:id="rId4"/>
    <p:sldLayoutId id="2147483951" r:id="rId5"/>
    <p:sldLayoutId id="2147483952" r:id="rId6"/>
    <p:sldLayoutId id="2147483953" r:id="rId7"/>
    <p:sldLayoutId id="2147483954" r:id="rId8"/>
    <p:sldLayoutId id="2147483955" r:id="rId9"/>
    <p:sldLayoutId id="2147483956" r:id="rId10"/>
    <p:sldLayoutId id="2147483957"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BC298DB-2D5C-40A1-9A78-6B4A12198A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5C2355B-7CE9-4192-9142-A41CA0A0C0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A848EDA2-A898-42E7-AECD-57047EE98894}"/>
              </a:ext>
            </a:extLst>
          </p:cNvPr>
          <p:cNvSpPr>
            <a:spLocks noGrp="1"/>
          </p:cNvSpPr>
          <p:nvPr>
            <p:ph type="ctrTitle"/>
          </p:nvPr>
        </p:nvSpPr>
        <p:spPr>
          <a:xfrm>
            <a:off x="6585200" y="967167"/>
            <a:ext cx="4151306" cy="2374516"/>
          </a:xfrm>
        </p:spPr>
        <p:txBody>
          <a:bodyPr>
            <a:normAutofit/>
          </a:bodyPr>
          <a:lstStyle/>
          <a:p>
            <a:r>
              <a:rPr lang="en-US" sz="1600" b="1"/>
              <a:t>LEGALWISE 13</a:t>
            </a:r>
            <a:r>
              <a:rPr lang="en-US" sz="1600" b="1" baseline="30000"/>
              <a:t>th</a:t>
            </a:r>
            <a:r>
              <a:rPr lang="en-US" sz="1600" b="1"/>
              <a:t> ANNUAL IN-HOUSE COUNSEL CONFERENCE</a:t>
            </a:r>
            <a:br>
              <a:rPr lang="en-AU" sz="1600"/>
            </a:br>
            <a:r>
              <a:rPr lang="en-US" sz="1600" b="1"/>
              <a:t>WEDNESDAY, 4 MARCH 2020 </a:t>
            </a:r>
            <a:br>
              <a:rPr lang="en-AU" sz="1600"/>
            </a:br>
            <a:r>
              <a:rPr lang="en-US" sz="1600" b="1"/>
              <a:t> </a:t>
            </a:r>
            <a:br>
              <a:rPr lang="en-US" sz="1600" b="1"/>
            </a:br>
            <a:r>
              <a:rPr lang="en-US" sz="1600" b="1"/>
              <a:t>LEGAL PROFESSIONAL PRIVILEGE:  CHALLENGES AND STRATEGIES FOR </a:t>
            </a:r>
            <a:br>
              <a:rPr lang="en-US" sz="1600" b="1"/>
            </a:br>
            <a:r>
              <a:rPr lang="en-US" sz="1600" b="1"/>
              <a:t>IN-HOUSE COUNSEL</a:t>
            </a:r>
            <a:br>
              <a:rPr lang="en-AU" sz="1600"/>
            </a:br>
            <a:endParaRPr lang="en-AU" sz="1600"/>
          </a:p>
        </p:txBody>
      </p:sp>
      <p:sp>
        <p:nvSpPr>
          <p:cNvPr id="3" name="Subtitle 2">
            <a:extLst>
              <a:ext uri="{FF2B5EF4-FFF2-40B4-BE49-F238E27FC236}">
                <a16:creationId xmlns:a16="http://schemas.microsoft.com/office/drawing/2014/main" id="{55AE61F7-1A90-4BFA-8377-896C226638A8}"/>
              </a:ext>
            </a:extLst>
          </p:cNvPr>
          <p:cNvSpPr>
            <a:spLocks noGrp="1"/>
          </p:cNvSpPr>
          <p:nvPr>
            <p:ph type="subTitle" idx="1"/>
          </p:nvPr>
        </p:nvSpPr>
        <p:spPr>
          <a:xfrm>
            <a:off x="6579647" y="3529159"/>
            <a:ext cx="4162489" cy="1606576"/>
          </a:xfrm>
        </p:spPr>
        <p:txBody>
          <a:bodyPr>
            <a:normAutofit/>
          </a:bodyPr>
          <a:lstStyle/>
          <a:p>
            <a:r>
              <a:rPr lang="en-US" sz="1600" b="1"/>
              <a:t>Presented by Luke Buchanan, Solicitor Director, </a:t>
            </a:r>
            <a:br>
              <a:rPr lang="en-US" sz="1600" b="1"/>
            </a:br>
            <a:r>
              <a:rPr lang="en-US" sz="1600" b="1"/>
              <a:t>Buchanan Rees Dispute Lawyers</a:t>
            </a:r>
            <a:endParaRPr lang="en-AU" sz="1600"/>
          </a:p>
        </p:txBody>
      </p:sp>
      <p:pic>
        <p:nvPicPr>
          <p:cNvPr id="5" name="Picture 4" descr="A screenshot of a cell phone&#10;&#10;Description automatically generated">
            <a:extLst>
              <a:ext uri="{FF2B5EF4-FFF2-40B4-BE49-F238E27FC236}">
                <a16:creationId xmlns:a16="http://schemas.microsoft.com/office/drawing/2014/main" id="{44D23740-EA67-4D09-86E0-904A16ABCCE8}"/>
              </a:ext>
            </a:extLst>
          </p:cNvPr>
          <p:cNvPicPr>
            <a:picLocks noChangeAspect="1"/>
          </p:cNvPicPr>
          <p:nvPr/>
        </p:nvPicPr>
        <p:blipFill rotWithShape="1">
          <a:blip r:embed="rId2">
            <a:extLst>
              <a:ext uri="{28A0092B-C50C-407E-A947-70E740481C1C}">
                <a14:useLocalDpi xmlns:a14="http://schemas.microsoft.com/office/drawing/2010/main" val="0"/>
              </a:ext>
            </a:extLst>
          </a:blip>
          <a:srcRect r="3" b="766"/>
          <a:stretch/>
        </p:blipFill>
        <p:spPr>
          <a:xfrm>
            <a:off x="1130029" y="1591500"/>
            <a:ext cx="4960442" cy="3088927"/>
          </a:xfrm>
          <a:prstGeom prst="rect">
            <a:avLst/>
          </a:prstGeom>
        </p:spPr>
      </p:pic>
      <p:cxnSp>
        <p:nvCxnSpPr>
          <p:cNvPr id="14" name="Straight Connector 13">
            <a:extLst>
              <a:ext uri="{FF2B5EF4-FFF2-40B4-BE49-F238E27FC236}">
                <a16:creationId xmlns:a16="http://schemas.microsoft.com/office/drawing/2014/main" id="{06D05ED8-39E4-42F8-92CB-704C2BD0D2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79647" y="3526496"/>
            <a:ext cx="4149931"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16" name="Picture 15">
            <a:extLst>
              <a:ext uri="{FF2B5EF4-FFF2-40B4-BE49-F238E27FC236}">
                <a16:creationId xmlns:a16="http://schemas.microsoft.com/office/drawing/2014/main" id="{45CE2E7C-6AA3-4710-825D-4CDDF788C7B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3256C6C3-0EDC-4651-AB37-9F26CFAA6C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8431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5CF8E-76DE-4371-8A78-08C6265C2785}"/>
              </a:ext>
            </a:extLst>
          </p:cNvPr>
          <p:cNvSpPr>
            <a:spLocks noGrp="1"/>
          </p:cNvSpPr>
          <p:nvPr>
            <p:ph type="title"/>
          </p:nvPr>
        </p:nvSpPr>
        <p:spPr/>
        <p:txBody>
          <a:bodyPr>
            <a:normAutofit fontScale="90000"/>
          </a:bodyPr>
          <a:lstStyle/>
          <a:p>
            <a:r>
              <a:rPr lang="en-AU" sz="2200" b="1" dirty="0"/>
              <a:t>THE DIFFICULTIES AND COMPLEXITIES IN IDENTIFYING THESE ELEMENTS FOR IN-HOUSE LAWYERS (AND CHALLENGES IN RESPECT OF PRIVILEGE FOR IN-HOUSE LAWYERS)</a:t>
            </a:r>
            <a:br>
              <a:rPr lang="en-AU" dirty="0"/>
            </a:br>
            <a:endParaRPr lang="en-AU" dirty="0"/>
          </a:p>
        </p:txBody>
      </p:sp>
      <p:sp>
        <p:nvSpPr>
          <p:cNvPr id="3" name="Content Placeholder 2">
            <a:extLst>
              <a:ext uri="{FF2B5EF4-FFF2-40B4-BE49-F238E27FC236}">
                <a16:creationId xmlns:a16="http://schemas.microsoft.com/office/drawing/2014/main" id="{378CF970-303B-4FBE-8AF3-BCF51009E0A5}"/>
              </a:ext>
            </a:extLst>
          </p:cNvPr>
          <p:cNvSpPr>
            <a:spLocks noGrp="1"/>
          </p:cNvSpPr>
          <p:nvPr>
            <p:ph idx="1"/>
          </p:nvPr>
        </p:nvSpPr>
        <p:spPr/>
        <p:txBody>
          <a:bodyPr>
            <a:normAutofit fontScale="92500" lnSpcReduction="20000"/>
          </a:bodyPr>
          <a:lstStyle/>
          <a:p>
            <a:r>
              <a:rPr lang="en-AU" sz="1900" b="1" dirty="0"/>
              <a:t>Close relationships with the executive and management</a:t>
            </a:r>
            <a:br>
              <a:rPr lang="en-AU" sz="1900" b="1" dirty="0"/>
            </a:br>
            <a:endParaRPr lang="en-AU" sz="1900" b="1" dirty="0"/>
          </a:p>
          <a:p>
            <a:pPr lvl="1"/>
            <a:r>
              <a:rPr lang="en-AU" sz="1900" dirty="0"/>
              <a:t>Differences for in-house lawyers when compared with external legal advisers:</a:t>
            </a:r>
            <a:br>
              <a:rPr lang="en-AU" sz="1900" dirty="0"/>
            </a:br>
            <a:endParaRPr lang="en-AU" sz="1900" dirty="0"/>
          </a:p>
          <a:p>
            <a:pPr lvl="2"/>
            <a:r>
              <a:rPr lang="en-AU" sz="1900" dirty="0"/>
              <a:t>employed by the client; </a:t>
            </a:r>
            <a:br>
              <a:rPr lang="en-AU" sz="1900" dirty="0"/>
            </a:br>
            <a:endParaRPr lang="en-AU" sz="1900" dirty="0"/>
          </a:p>
          <a:p>
            <a:pPr lvl="2"/>
            <a:r>
              <a:rPr lang="en-AU" sz="1900" dirty="0"/>
              <a:t>in substance, has only one client and it is the same client for all matters (even though in-house lawyers may work with numerous different people involved in the commercial side of their organisation); and</a:t>
            </a:r>
            <a:br>
              <a:rPr lang="en-AU" sz="1900" dirty="0"/>
            </a:br>
            <a:r>
              <a:rPr lang="en-AU" sz="1900" dirty="0"/>
              <a:t> </a:t>
            </a:r>
          </a:p>
          <a:p>
            <a:pPr lvl="2"/>
            <a:r>
              <a:rPr lang="en-AU" sz="1900" dirty="0"/>
              <a:t>in many instances, reporting to a non-lawyer employed by the same organisation. </a:t>
            </a:r>
          </a:p>
          <a:p>
            <a:pPr lvl="1"/>
            <a:endParaRPr lang="en-AU" dirty="0"/>
          </a:p>
          <a:p>
            <a:endParaRPr lang="en-AU" dirty="0"/>
          </a:p>
        </p:txBody>
      </p:sp>
    </p:spTree>
    <p:extLst>
      <p:ext uri="{BB962C8B-B14F-4D97-AF65-F5344CB8AC3E}">
        <p14:creationId xmlns:p14="http://schemas.microsoft.com/office/powerpoint/2010/main" val="3722658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570F3-7007-4A77-A895-3004B0DB5236}"/>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717F607C-81A2-40F5-BA54-6F9F9A196E46}"/>
              </a:ext>
            </a:extLst>
          </p:cNvPr>
          <p:cNvSpPr>
            <a:spLocks noGrp="1"/>
          </p:cNvSpPr>
          <p:nvPr>
            <p:ph idx="1"/>
          </p:nvPr>
        </p:nvSpPr>
        <p:spPr/>
        <p:txBody>
          <a:bodyPr>
            <a:normAutofit/>
          </a:bodyPr>
          <a:lstStyle/>
          <a:p>
            <a:r>
              <a:rPr lang="en-AU" sz="1800" b="1" dirty="0"/>
              <a:t>Close relationships with the executive and management (cont’d)</a:t>
            </a:r>
            <a:br>
              <a:rPr lang="en-AU" sz="1800" b="1" dirty="0"/>
            </a:br>
            <a:endParaRPr lang="en-AU" sz="1800" b="1" dirty="0"/>
          </a:p>
          <a:p>
            <a:pPr lvl="1"/>
            <a:r>
              <a:rPr lang="en-AU" dirty="0"/>
              <a:t>In combination, these factors have the result that an in-house lawyer will often develop close relationships with the executive and management in his or her organisation. </a:t>
            </a:r>
            <a:br>
              <a:rPr lang="en-AU" dirty="0"/>
            </a:br>
            <a:r>
              <a:rPr lang="en-AU" dirty="0"/>
              <a:t> </a:t>
            </a:r>
          </a:p>
          <a:p>
            <a:pPr lvl="1"/>
            <a:r>
              <a:rPr lang="en-AU" dirty="0"/>
              <a:t>Yet, privilege applies only to communications that are made in the course of a professional relationship between the client and the lawyer.  As such, a critical aspect of legal professional privilege is the </a:t>
            </a:r>
            <a:r>
              <a:rPr lang="en-AU" i="1" dirty="0"/>
              <a:t>independence</a:t>
            </a:r>
            <a:r>
              <a:rPr lang="en-AU" dirty="0"/>
              <a:t> of the lawyer, in performing his or her legal function.   </a:t>
            </a:r>
            <a:br>
              <a:rPr lang="en-AU" dirty="0"/>
            </a:br>
            <a:endParaRPr lang="en-AU" dirty="0"/>
          </a:p>
          <a:p>
            <a:pPr lvl="1"/>
            <a:endParaRPr lang="en-AU" b="1" dirty="0"/>
          </a:p>
          <a:p>
            <a:pPr lvl="1"/>
            <a:endParaRPr lang="en-AU" b="1" dirty="0"/>
          </a:p>
          <a:p>
            <a:endParaRPr lang="en-AU" dirty="0"/>
          </a:p>
        </p:txBody>
      </p:sp>
    </p:spTree>
    <p:extLst>
      <p:ext uri="{BB962C8B-B14F-4D97-AF65-F5344CB8AC3E}">
        <p14:creationId xmlns:p14="http://schemas.microsoft.com/office/powerpoint/2010/main" val="3992321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3FBBB-F5F0-4774-85A1-32A34E463A68}"/>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12BE17F2-ABF9-4110-9581-DA8FB64ECD65}"/>
              </a:ext>
            </a:extLst>
          </p:cNvPr>
          <p:cNvSpPr>
            <a:spLocks noGrp="1"/>
          </p:cNvSpPr>
          <p:nvPr>
            <p:ph idx="1"/>
          </p:nvPr>
        </p:nvSpPr>
        <p:spPr/>
        <p:txBody>
          <a:bodyPr>
            <a:normAutofit/>
          </a:bodyPr>
          <a:lstStyle/>
          <a:p>
            <a:r>
              <a:rPr lang="en-AU" sz="1800" b="1" dirty="0"/>
              <a:t>Close relationships with the executive and management (cont’d)</a:t>
            </a:r>
            <a:br>
              <a:rPr lang="en-AU" sz="1800" b="1" dirty="0"/>
            </a:br>
            <a:endParaRPr lang="en-AU" sz="1800" b="1" dirty="0"/>
          </a:p>
          <a:p>
            <a:pPr lvl="1"/>
            <a:r>
              <a:rPr lang="en-AU" i="1" dirty="0"/>
              <a:t>Waterford v Commonwealth </a:t>
            </a:r>
            <a:r>
              <a:rPr lang="en-US" dirty="0"/>
              <a:t>(1987) 163 CLR 54, per</a:t>
            </a:r>
            <a:r>
              <a:rPr lang="en-AU" i="1" dirty="0"/>
              <a:t> </a:t>
            </a:r>
            <a:r>
              <a:rPr lang="en-AU" dirty="0"/>
              <a:t>Brennan J (re the importance of independence):</a:t>
            </a:r>
          </a:p>
          <a:p>
            <a:pPr marL="0" indent="0">
              <a:buNone/>
            </a:pPr>
            <a:r>
              <a:rPr lang="en-US" sz="1800" dirty="0"/>
              <a:t>	“ … </a:t>
            </a:r>
            <a:r>
              <a:rPr lang="en-US" sz="1800" i="1" dirty="0"/>
              <a:t>in order that the personal loyalties, duties or interests of the adviser should not 		influence the legal advice which he gives or the fairness of his conduct of litigation on 	behalf of his client.</a:t>
            </a:r>
            <a:r>
              <a:rPr lang="en-US" sz="1800" dirty="0"/>
              <a:t>”</a:t>
            </a:r>
            <a:r>
              <a:rPr lang="en-AU" sz="1800" dirty="0"/>
              <a:t> </a:t>
            </a:r>
          </a:p>
          <a:p>
            <a:pPr lvl="1"/>
            <a:endParaRPr lang="en-AU" dirty="0"/>
          </a:p>
          <a:p>
            <a:pPr lvl="1"/>
            <a:r>
              <a:rPr lang="en-AU" dirty="0"/>
              <a:t>Example:  </a:t>
            </a:r>
            <a:r>
              <a:rPr lang="en-US" i="1" dirty="0"/>
              <a:t>Seven Network Ltd v News Ltd </a:t>
            </a:r>
            <a:r>
              <a:rPr lang="en-US" dirty="0"/>
              <a:t>[2005] FCA 142</a:t>
            </a:r>
            <a:endParaRPr lang="en-AU" dirty="0"/>
          </a:p>
        </p:txBody>
      </p:sp>
    </p:spTree>
    <p:extLst>
      <p:ext uri="{BB962C8B-B14F-4D97-AF65-F5344CB8AC3E}">
        <p14:creationId xmlns:p14="http://schemas.microsoft.com/office/powerpoint/2010/main" val="1604700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82BFA-19B9-4D48-AEE4-6E1DC6243556}"/>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01AB8BEB-3394-45A4-B352-34CD915D0BE7}"/>
              </a:ext>
            </a:extLst>
          </p:cNvPr>
          <p:cNvSpPr>
            <a:spLocks noGrp="1"/>
          </p:cNvSpPr>
          <p:nvPr>
            <p:ph idx="1"/>
          </p:nvPr>
        </p:nvSpPr>
        <p:spPr>
          <a:xfrm>
            <a:off x="1451579" y="2015731"/>
            <a:ext cx="9603275" cy="3735711"/>
          </a:xfrm>
        </p:spPr>
        <p:txBody>
          <a:bodyPr>
            <a:normAutofit fontScale="92500" lnSpcReduction="10000"/>
          </a:bodyPr>
          <a:lstStyle/>
          <a:p>
            <a:r>
              <a:rPr lang="en-US" sz="1900" b="1" dirty="0"/>
              <a:t>Separating what is a commercial or a privileged communication</a:t>
            </a:r>
            <a:br>
              <a:rPr lang="en-US" sz="1900" b="1" dirty="0"/>
            </a:br>
            <a:endParaRPr lang="en-US" sz="1900" b="1" dirty="0"/>
          </a:p>
          <a:p>
            <a:pPr lvl="1"/>
            <a:r>
              <a:rPr lang="en-AU" sz="1900" i="1" dirty="0"/>
              <a:t>Sydney Airports </a:t>
            </a:r>
            <a:r>
              <a:rPr lang="en-AU" sz="1900" dirty="0"/>
              <a:t>case, per </a:t>
            </a:r>
            <a:r>
              <a:rPr lang="en-AU" sz="1900" dirty="0" err="1"/>
              <a:t>Spigelman</a:t>
            </a:r>
            <a:r>
              <a:rPr lang="en-AU" sz="1900" dirty="0"/>
              <a:t> CJ:</a:t>
            </a:r>
            <a:br>
              <a:rPr lang="en-AU" sz="1900" dirty="0"/>
            </a:br>
            <a:r>
              <a:rPr lang="en-AU" sz="1900" dirty="0"/>
              <a:t>   </a:t>
            </a:r>
          </a:p>
          <a:p>
            <a:pPr marL="457200" lvl="1" indent="0">
              <a:buNone/>
            </a:pPr>
            <a:r>
              <a:rPr lang="en-AU" sz="1900" dirty="0"/>
              <a:t>	</a:t>
            </a:r>
            <a:r>
              <a:rPr lang="en-US" sz="1900" dirty="0"/>
              <a:t>“</a:t>
            </a:r>
            <a:r>
              <a:rPr lang="en-US" sz="1900" i="1" dirty="0"/>
              <a:t>An in-house solicitor is, by reason of his or her position, more likely to act for purposes 	unrelated to legal proceedings than an external solicitor who, in the normal course, has no 	relevant function other than that involving legal proceedings and/or legal advice.  An in-	house solicitor may very well have other functions.  Accordingly, in determining whether or not a 	document was brought into existence for a purpose which was both privileged and dominant, the 	status of the legal practitioner is not irrelevant.</a:t>
            </a:r>
            <a:r>
              <a:rPr lang="en-US" sz="1900" dirty="0"/>
              <a:t>” </a:t>
            </a:r>
            <a:br>
              <a:rPr lang="en-US" sz="2300" dirty="0"/>
            </a:br>
            <a:endParaRPr lang="en-AU" sz="2300" dirty="0"/>
          </a:p>
          <a:p>
            <a:endParaRPr lang="en-AU" dirty="0"/>
          </a:p>
          <a:p>
            <a:endParaRPr lang="en-AU" dirty="0"/>
          </a:p>
        </p:txBody>
      </p:sp>
    </p:spTree>
    <p:extLst>
      <p:ext uri="{BB962C8B-B14F-4D97-AF65-F5344CB8AC3E}">
        <p14:creationId xmlns:p14="http://schemas.microsoft.com/office/powerpoint/2010/main" val="2666943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F6693-D9D5-4FB6-97F7-D1A4B02BD6FC}"/>
              </a:ext>
            </a:extLst>
          </p:cNvPr>
          <p:cNvSpPr>
            <a:spLocks noGrp="1"/>
          </p:cNvSpPr>
          <p:nvPr>
            <p:ph type="title"/>
          </p:nvPr>
        </p:nvSpPr>
        <p:spPr/>
        <p:txBody>
          <a:bodyPr>
            <a:normAutofit fontScale="90000"/>
          </a:bodyPr>
          <a:lstStyle/>
          <a:p>
            <a:r>
              <a:rPr lang="en-AU" b="1" dirty="0"/>
              <a:t>STRATEGIES TO ATTRACT PRIVILEGE TO COMMUNICATIONS FOR IN-HOUSE LAWYERS</a:t>
            </a:r>
            <a:br>
              <a:rPr lang="en-AU" dirty="0"/>
            </a:br>
            <a:endParaRPr lang="en-AU" dirty="0"/>
          </a:p>
        </p:txBody>
      </p:sp>
      <p:sp>
        <p:nvSpPr>
          <p:cNvPr id="3" name="Content Placeholder 2">
            <a:extLst>
              <a:ext uri="{FF2B5EF4-FFF2-40B4-BE49-F238E27FC236}">
                <a16:creationId xmlns:a16="http://schemas.microsoft.com/office/drawing/2014/main" id="{1941307C-EECD-43AD-A537-5DCD8FA56FB4}"/>
              </a:ext>
            </a:extLst>
          </p:cNvPr>
          <p:cNvSpPr>
            <a:spLocks noGrp="1"/>
          </p:cNvSpPr>
          <p:nvPr>
            <p:ph idx="1"/>
          </p:nvPr>
        </p:nvSpPr>
        <p:spPr/>
        <p:txBody>
          <a:bodyPr>
            <a:normAutofit/>
          </a:bodyPr>
          <a:lstStyle/>
          <a:p>
            <a:r>
              <a:rPr lang="en-AU" sz="1800" b="1" dirty="0"/>
              <a:t>Careful structuring of employment arrangements</a:t>
            </a:r>
            <a:br>
              <a:rPr lang="en-AU" sz="1800" b="1" dirty="0"/>
            </a:br>
            <a:endParaRPr lang="en-AU" sz="1800" b="1" dirty="0"/>
          </a:p>
          <a:p>
            <a:pPr lvl="1"/>
            <a:r>
              <a:rPr lang="en-US" dirty="0"/>
              <a:t>contract of employment - description of the role and responsibilities (</a:t>
            </a:r>
            <a:r>
              <a:rPr lang="en-US" dirty="0" err="1"/>
              <a:t>emphasise</a:t>
            </a:r>
            <a:r>
              <a:rPr lang="en-US" dirty="0"/>
              <a:t> legal nature of the role; primary responsibility being the provision of legal advice to the organization)</a:t>
            </a:r>
            <a:br>
              <a:rPr lang="en-US" dirty="0"/>
            </a:br>
            <a:endParaRPr lang="en-US" dirty="0"/>
          </a:p>
          <a:p>
            <a:pPr lvl="1"/>
            <a:r>
              <a:rPr lang="en-US" dirty="0"/>
              <a:t>performance indicators and remuneration/reward structure – should not include criteria that are relevant in assessing whether the business has been financially successful (e.g., profit level)</a:t>
            </a:r>
            <a:br>
              <a:rPr lang="en-US" dirty="0"/>
            </a:br>
            <a:endParaRPr lang="en-US" dirty="0"/>
          </a:p>
          <a:p>
            <a:pPr lvl="1"/>
            <a:r>
              <a:rPr lang="en-US" dirty="0"/>
              <a:t>maintain a current </a:t>
            </a:r>
            <a:r>
              <a:rPr lang="en-US" dirty="0" err="1"/>
              <a:t>practising</a:t>
            </a:r>
            <a:r>
              <a:rPr lang="en-US" dirty="0"/>
              <a:t> certificate</a:t>
            </a:r>
            <a:endParaRPr lang="en-AU" dirty="0"/>
          </a:p>
        </p:txBody>
      </p:sp>
    </p:spTree>
    <p:extLst>
      <p:ext uri="{BB962C8B-B14F-4D97-AF65-F5344CB8AC3E}">
        <p14:creationId xmlns:p14="http://schemas.microsoft.com/office/powerpoint/2010/main" val="2963002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5AEA8-EE59-4937-ACB9-18BC31D7776A}"/>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92F6895C-21F8-4B3B-B6EE-2FCBD80997C3}"/>
              </a:ext>
            </a:extLst>
          </p:cNvPr>
          <p:cNvSpPr>
            <a:spLocks noGrp="1"/>
          </p:cNvSpPr>
          <p:nvPr>
            <p:ph idx="1"/>
          </p:nvPr>
        </p:nvSpPr>
        <p:spPr/>
        <p:txBody>
          <a:bodyPr/>
          <a:lstStyle/>
          <a:p>
            <a:r>
              <a:rPr lang="en-AU" sz="1800" b="1" dirty="0"/>
              <a:t>Independence policies</a:t>
            </a:r>
            <a:br>
              <a:rPr lang="en-AU" sz="1800" b="1" dirty="0"/>
            </a:br>
            <a:endParaRPr lang="en-AU" sz="1800" dirty="0"/>
          </a:p>
          <a:p>
            <a:pPr lvl="1"/>
            <a:r>
              <a:rPr lang="en-AU" dirty="0"/>
              <a:t>Written policies can assist in demonstrating that legal advice given by an in-house lawyer is independent. </a:t>
            </a:r>
            <a:br>
              <a:rPr lang="en-AU" dirty="0"/>
            </a:br>
            <a:r>
              <a:rPr lang="en-AU" dirty="0"/>
              <a:t> </a:t>
            </a:r>
          </a:p>
          <a:p>
            <a:pPr lvl="1"/>
            <a:r>
              <a:rPr lang="en-AU" dirty="0"/>
              <a:t>For example - a policy which states clearly that the function of the in-house lawyer is to provide independent legal advice (and that commercial people within the organisation must not apply pressure which might undermine that independence).</a:t>
            </a:r>
          </a:p>
          <a:p>
            <a:pPr lvl="1"/>
            <a:endParaRPr lang="en-AU" dirty="0"/>
          </a:p>
        </p:txBody>
      </p:sp>
    </p:spTree>
    <p:extLst>
      <p:ext uri="{BB962C8B-B14F-4D97-AF65-F5344CB8AC3E}">
        <p14:creationId xmlns:p14="http://schemas.microsoft.com/office/powerpoint/2010/main" val="437495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59579-7CB2-4408-A8C7-2BDD21CB8C72}"/>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16CD63F0-B278-4FF1-948F-363B65397CEF}"/>
              </a:ext>
            </a:extLst>
          </p:cNvPr>
          <p:cNvSpPr>
            <a:spLocks noGrp="1"/>
          </p:cNvSpPr>
          <p:nvPr>
            <p:ph idx="1"/>
          </p:nvPr>
        </p:nvSpPr>
        <p:spPr/>
        <p:txBody>
          <a:bodyPr>
            <a:normAutofit fontScale="92500" lnSpcReduction="20000"/>
          </a:bodyPr>
          <a:lstStyle/>
          <a:p>
            <a:r>
              <a:rPr lang="en-AU" sz="1900" b="1" dirty="0"/>
              <a:t>Reporting lines </a:t>
            </a:r>
            <a:endParaRPr lang="en-AU" sz="1900" dirty="0"/>
          </a:p>
          <a:p>
            <a:pPr lvl="1"/>
            <a:r>
              <a:rPr lang="en-AU" sz="1900" dirty="0"/>
              <a:t>Where an in-house lawyer reports to a non-lawyer, it can be difficult to persuade a Court that the advice of the more junior person:</a:t>
            </a:r>
          </a:p>
          <a:p>
            <a:pPr lvl="2"/>
            <a:r>
              <a:rPr lang="en-AU" sz="1900" dirty="0"/>
              <a:t>is independent; and</a:t>
            </a:r>
          </a:p>
          <a:p>
            <a:pPr lvl="2"/>
            <a:r>
              <a:rPr lang="en-AU" sz="1900" dirty="0"/>
              <a:t>satisfies the dominant purpose test.</a:t>
            </a:r>
            <a:br>
              <a:rPr lang="en-AU" sz="1900" dirty="0"/>
            </a:br>
            <a:endParaRPr lang="en-AU" sz="1900" dirty="0"/>
          </a:p>
          <a:p>
            <a:pPr lvl="1"/>
            <a:r>
              <a:rPr lang="en-AU" sz="1900" dirty="0"/>
              <a:t>Better if an in-house lawyer reports to another in-house lawyer. </a:t>
            </a:r>
            <a:br>
              <a:rPr lang="en-AU" sz="1900" dirty="0"/>
            </a:br>
            <a:r>
              <a:rPr lang="en-AU" sz="1900" dirty="0"/>
              <a:t> </a:t>
            </a:r>
          </a:p>
          <a:p>
            <a:pPr lvl="1"/>
            <a:r>
              <a:rPr lang="en-AU" sz="1900" dirty="0"/>
              <a:t>Where the in-house lawyer is the most senior lawyer employed by the organisation (e.g., the General Counsel), employment arrangements and independence policies can become even more significant.   </a:t>
            </a:r>
          </a:p>
          <a:p>
            <a:pPr lvl="1"/>
            <a:endParaRPr lang="en-AU" dirty="0"/>
          </a:p>
        </p:txBody>
      </p:sp>
    </p:spTree>
    <p:extLst>
      <p:ext uri="{BB962C8B-B14F-4D97-AF65-F5344CB8AC3E}">
        <p14:creationId xmlns:p14="http://schemas.microsoft.com/office/powerpoint/2010/main" val="1981028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5B6AD-60D4-40EB-A7DB-169DCA04DD7D}"/>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C95E6753-BA98-4D56-AE10-A20F5B8F318E}"/>
              </a:ext>
            </a:extLst>
          </p:cNvPr>
          <p:cNvSpPr>
            <a:spLocks noGrp="1"/>
          </p:cNvSpPr>
          <p:nvPr>
            <p:ph idx="1"/>
          </p:nvPr>
        </p:nvSpPr>
        <p:spPr/>
        <p:txBody>
          <a:bodyPr>
            <a:normAutofit/>
          </a:bodyPr>
          <a:lstStyle/>
          <a:p>
            <a:r>
              <a:rPr lang="en-AU" sz="1800" b="1" dirty="0"/>
              <a:t>Identifying the capacity in which any particular communication is made</a:t>
            </a:r>
            <a:br>
              <a:rPr lang="en-AU" sz="1800" b="1" dirty="0"/>
            </a:br>
            <a:endParaRPr lang="en-AU" sz="1800" dirty="0"/>
          </a:p>
          <a:p>
            <a:pPr lvl="1"/>
            <a:r>
              <a:rPr lang="en-AU" dirty="0"/>
              <a:t>Keep legal function and non-legal functions entirely separate.</a:t>
            </a:r>
            <a:br>
              <a:rPr lang="en-AU" dirty="0"/>
            </a:br>
            <a:endParaRPr lang="en-AU" dirty="0"/>
          </a:p>
          <a:p>
            <a:pPr lvl="1"/>
            <a:r>
              <a:rPr lang="en-AU" dirty="0"/>
              <a:t>In-house lawyer should be very clear in their own mind as to which “hat” they are wearing.   Also, be clear to others (e.g., in email sign-off).</a:t>
            </a:r>
            <a:br>
              <a:rPr lang="en-AU" sz="2100" dirty="0"/>
            </a:br>
            <a:endParaRPr lang="en-AU" sz="2100" dirty="0"/>
          </a:p>
          <a:p>
            <a:pPr lvl="1"/>
            <a:endParaRPr lang="en-AU" dirty="0"/>
          </a:p>
        </p:txBody>
      </p:sp>
    </p:spTree>
    <p:extLst>
      <p:ext uri="{BB962C8B-B14F-4D97-AF65-F5344CB8AC3E}">
        <p14:creationId xmlns:p14="http://schemas.microsoft.com/office/powerpoint/2010/main" val="1633658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37AF2-2431-426E-83F0-7AE4C25CE74A}"/>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B6EAE629-2778-4B0B-B8BF-E2C7E31192CA}"/>
              </a:ext>
            </a:extLst>
          </p:cNvPr>
          <p:cNvSpPr>
            <a:spLocks noGrp="1"/>
          </p:cNvSpPr>
          <p:nvPr>
            <p:ph idx="1"/>
          </p:nvPr>
        </p:nvSpPr>
        <p:spPr/>
        <p:txBody>
          <a:bodyPr/>
          <a:lstStyle/>
          <a:p>
            <a:r>
              <a:rPr lang="en-AU" sz="1800" b="1" dirty="0"/>
              <a:t>Identifying the capacity in which any particular communication is made (cont’d)</a:t>
            </a:r>
            <a:br>
              <a:rPr lang="en-AU" sz="1800" b="1" dirty="0"/>
            </a:br>
            <a:endParaRPr lang="en-AU" sz="1800" b="1" dirty="0"/>
          </a:p>
          <a:p>
            <a:pPr lvl="1"/>
            <a:r>
              <a:rPr lang="en-AU" dirty="0"/>
              <a:t>No harm in stating in a document that its purpose is to provide legal advice (or for use in litigation) and labelling the document with something like “subject to legal professional privilege”,  where that is actually the case.</a:t>
            </a:r>
            <a:br>
              <a:rPr lang="en-AU" dirty="0"/>
            </a:br>
            <a:endParaRPr lang="en-AU" dirty="0"/>
          </a:p>
          <a:p>
            <a:pPr lvl="1"/>
            <a:r>
              <a:rPr lang="en-AU" dirty="0"/>
              <a:t>But should not be applied on a “blanket” basis or they become meaningless.</a:t>
            </a:r>
          </a:p>
          <a:p>
            <a:pPr lvl="1"/>
            <a:endParaRPr lang="en-AU" b="1" dirty="0"/>
          </a:p>
          <a:p>
            <a:pPr lvl="1"/>
            <a:endParaRPr lang="en-AU" dirty="0"/>
          </a:p>
        </p:txBody>
      </p:sp>
    </p:spTree>
    <p:extLst>
      <p:ext uri="{BB962C8B-B14F-4D97-AF65-F5344CB8AC3E}">
        <p14:creationId xmlns:p14="http://schemas.microsoft.com/office/powerpoint/2010/main" val="2021134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690C-5EA1-4DE5-BAF0-02EBEA67E3F2}"/>
              </a:ext>
            </a:extLst>
          </p:cNvPr>
          <p:cNvSpPr>
            <a:spLocks noGrp="1"/>
          </p:cNvSpPr>
          <p:nvPr>
            <p:ph type="title"/>
          </p:nvPr>
        </p:nvSpPr>
        <p:spPr/>
        <p:txBody>
          <a:bodyPr/>
          <a:lstStyle/>
          <a:p>
            <a:r>
              <a:rPr lang="en-AU"/>
              <a:t>QUESTIONS?</a:t>
            </a:r>
            <a:endParaRPr lang="en-AU" dirty="0"/>
          </a:p>
        </p:txBody>
      </p:sp>
      <p:pic>
        <p:nvPicPr>
          <p:cNvPr id="5" name="Content Placeholder 4" descr="A screenshot of a cell phone&#10;&#10;Description automatically generated">
            <a:extLst>
              <a:ext uri="{FF2B5EF4-FFF2-40B4-BE49-F238E27FC236}">
                <a16:creationId xmlns:a16="http://schemas.microsoft.com/office/drawing/2014/main" id="{4C6380F4-4C67-4BC4-9859-6639370C75B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03451" y="2016125"/>
            <a:ext cx="5499422" cy="3449638"/>
          </a:xfrm>
        </p:spPr>
      </p:pic>
    </p:spTree>
    <p:extLst>
      <p:ext uri="{BB962C8B-B14F-4D97-AF65-F5344CB8AC3E}">
        <p14:creationId xmlns:p14="http://schemas.microsoft.com/office/powerpoint/2010/main" val="2083099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7F734-3599-4C93-9937-54C67895416C}"/>
              </a:ext>
            </a:extLst>
          </p:cNvPr>
          <p:cNvSpPr>
            <a:spLocks noGrp="1"/>
          </p:cNvSpPr>
          <p:nvPr>
            <p:ph type="title"/>
          </p:nvPr>
        </p:nvSpPr>
        <p:spPr/>
        <p:txBody>
          <a:bodyPr>
            <a:normAutofit/>
          </a:bodyPr>
          <a:lstStyle/>
          <a:p>
            <a:r>
              <a:rPr lang="en-US" sz="2400" b="1" dirty="0"/>
              <a:t>THE LEGAL NOTION OF PRIVILEGE AND THE ELEMENTS FOR COMMUNICATIONS TO ATTRACT PRIVILEGE</a:t>
            </a:r>
            <a:endParaRPr lang="en-AU" sz="2400" dirty="0"/>
          </a:p>
        </p:txBody>
      </p:sp>
      <p:sp>
        <p:nvSpPr>
          <p:cNvPr id="3" name="Content Placeholder 2">
            <a:extLst>
              <a:ext uri="{FF2B5EF4-FFF2-40B4-BE49-F238E27FC236}">
                <a16:creationId xmlns:a16="http://schemas.microsoft.com/office/drawing/2014/main" id="{2F3A3EFE-14EA-4F36-9E9B-D01F0F127F82}"/>
              </a:ext>
            </a:extLst>
          </p:cNvPr>
          <p:cNvSpPr>
            <a:spLocks noGrp="1"/>
          </p:cNvSpPr>
          <p:nvPr>
            <p:ph idx="1"/>
          </p:nvPr>
        </p:nvSpPr>
        <p:spPr/>
        <p:txBody>
          <a:bodyPr>
            <a:normAutofit fontScale="92500" lnSpcReduction="20000"/>
          </a:bodyPr>
          <a:lstStyle/>
          <a:p>
            <a:r>
              <a:rPr lang="en-US" sz="1900" b="1" dirty="0"/>
              <a:t>What is legal professional privilege and why does it exist?</a:t>
            </a:r>
          </a:p>
          <a:p>
            <a:pPr lvl="1"/>
            <a:r>
              <a:rPr lang="en-AU" sz="1900" dirty="0"/>
              <a:t>Protects the disclosure of confidential communications made for the dominant purpose of a client obtaining legal advice or use in existing or anticipated legal proceedings.     </a:t>
            </a:r>
            <a:br>
              <a:rPr lang="en-AU" sz="1900" dirty="0"/>
            </a:br>
            <a:endParaRPr lang="en-AU" sz="1900" dirty="0"/>
          </a:p>
          <a:p>
            <a:pPr lvl="1"/>
            <a:r>
              <a:rPr lang="en-AU" sz="1900" dirty="0"/>
              <a:t>Rationale is to enhance the administration of justice and the proper conduct of litigation by promoting free disclosure between clients and lawyers, to enable lawyers to give proper advice and representation to their clients.</a:t>
            </a:r>
            <a:br>
              <a:rPr lang="en-AU" sz="1900" dirty="0"/>
            </a:br>
            <a:endParaRPr lang="en-AU" sz="1900" dirty="0"/>
          </a:p>
          <a:p>
            <a:pPr lvl="1"/>
            <a:r>
              <a:rPr lang="en-AU" sz="1900" dirty="0"/>
              <a:t>Two types of legal professional privilege, commonly known as :</a:t>
            </a:r>
          </a:p>
          <a:p>
            <a:pPr lvl="2"/>
            <a:r>
              <a:rPr lang="en-AU" sz="1900" dirty="0"/>
              <a:t>legal advice privilege</a:t>
            </a:r>
          </a:p>
          <a:p>
            <a:pPr lvl="2"/>
            <a:r>
              <a:rPr lang="en-AU" sz="1900" dirty="0"/>
              <a:t>litigation privilege.</a:t>
            </a:r>
          </a:p>
          <a:p>
            <a:endParaRPr lang="en-AU" dirty="0"/>
          </a:p>
          <a:p>
            <a:endParaRPr lang="en-AU" dirty="0"/>
          </a:p>
        </p:txBody>
      </p:sp>
    </p:spTree>
    <p:extLst>
      <p:ext uri="{BB962C8B-B14F-4D97-AF65-F5344CB8AC3E}">
        <p14:creationId xmlns:p14="http://schemas.microsoft.com/office/powerpoint/2010/main" val="3869715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BB9AF-BEE7-4C13-A526-A20F9E38F6BA}"/>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F9CF4867-3889-4626-BA74-CFE479A602AC}"/>
              </a:ext>
            </a:extLst>
          </p:cNvPr>
          <p:cNvSpPr>
            <a:spLocks noGrp="1"/>
          </p:cNvSpPr>
          <p:nvPr>
            <p:ph idx="1"/>
          </p:nvPr>
        </p:nvSpPr>
        <p:spPr/>
        <p:txBody>
          <a:bodyPr>
            <a:normAutofit fontScale="32500" lnSpcReduction="20000"/>
          </a:bodyPr>
          <a:lstStyle/>
          <a:p>
            <a:r>
              <a:rPr lang="en-US" sz="5500" b="1" dirty="0"/>
              <a:t>The elements of legal professional privilege</a:t>
            </a:r>
            <a:br>
              <a:rPr lang="en-US" sz="5500" b="1" dirty="0"/>
            </a:br>
            <a:endParaRPr lang="en-US" sz="5500" b="1" dirty="0"/>
          </a:p>
          <a:p>
            <a:pPr lvl="1"/>
            <a:r>
              <a:rPr lang="en-AU" sz="5500" dirty="0"/>
              <a:t>Recognised both under the common law and in the uniform </a:t>
            </a:r>
            <a:r>
              <a:rPr lang="en-AU" sz="5500" i="1" dirty="0"/>
              <a:t>Evidence Acts</a:t>
            </a:r>
            <a:r>
              <a:rPr lang="en-AU" sz="5500" dirty="0"/>
              <a:t> in force across various Australian jurisdictions (including New South Wales and the Commonwealth).  	</a:t>
            </a:r>
            <a:br>
              <a:rPr lang="en-AU" sz="5500" dirty="0"/>
            </a:br>
            <a:endParaRPr lang="en-AU" sz="5500" dirty="0"/>
          </a:p>
          <a:p>
            <a:pPr lvl="1"/>
            <a:r>
              <a:rPr lang="en-AU" sz="5500" dirty="0"/>
              <a:t>3 elements required:</a:t>
            </a:r>
          </a:p>
          <a:p>
            <a:pPr lvl="2"/>
            <a:r>
              <a:rPr lang="en-AU" sz="5500" dirty="0"/>
              <a:t>a communication;</a:t>
            </a:r>
          </a:p>
          <a:p>
            <a:pPr lvl="2"/>
            <a:r>
              <a:rPr lang="en-AU" sz="5500" dirty="0"/>
              <a:t>which is confidential; </a:t>
            </a:r>
          </a:p>
          <a:p>
            <a:pPr lvl="2"/>
            <a:r>
              <a:rPr lang="en-AU" sz="5500" dirty="0"/>
              <a:t>made for the dominant purpose of the client obtaining legal advice or use in existing or anticipated legal proceedings. </a:t>
            </a:r>
            <a:br>
              <a:rPr lang="en-AU" sz="5500" dirty="0"/>
            </a:br>
            <a:endParaRPr lang="en-AU" sz="5500" dirty="0"/>
          </a:p>
          <a:p>
            <a:endParaRPr lang="en-AU" dirty="0"/>
          </a:p>
        </p:txBody>
      </p:sp>
    </p:spTree>
    <p:extLst>
      <p:ext uri="{BB962C8B-B14F-4D97-AF65-F5344CB8AC3E}">
        <p14:creationId xmlns:p14="http://schemas.microsoft.com/office/powerpoint/2010/main" val="1047545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6BED3-8D73-4AF5-9DEE-8E6CAEE29489}"/>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A35729F2-FF16-4D21-8FB2-AE1EBC137CF8}"/>
              </a:ext>
            </a:extLst>
          </p:cNvPr>
          <p:cNvSpPr>
            <a:spLocks noGrp="1"/>
          </p:cNvSpPr>
          <p:nvPr>
            <p:ph idx="1"/>
          </p:nvPr>
        </p:nvSpPr>
        <p:spPr/>
        <p:txBody>
          <a:bodyPr>
            <a:normAutofit fontScale="25000" lnSpcReduction="20000"/>
          </a:bodyPr>
          <a:lstStyle/>
          <a:p>
            <a:r>
              <a:rPr lang="en-US" sz="7200" b="1" dirty="0"/>
              <a:t>The elements of legal professional privilege (cont’d)</a:t>
            </a:r>
            <a:br>
              <a:rPr lang="en-US" sz="5500" b="1" dirty="0"/>
            </a:br>
            <a:endParaRPr lang="en-US" sz="5500" b="1" dirty="0"/>
          </a:p>
          <a:p>
            <a:pPr lvl="1"/>
            <a:r>
              <a:rPr lang="en-AU" sz="7200" dirty="0"/>
              <a:t>The dominant purpose is the ruling, prevailing, paramount or most influential purpose.  </a:t>
            </a:r>
            <a:br>
              <a:rPr lang="en-AU" sz="7200" dirty="0"/>
            </a:br>
            <a:endParaRPr lang="en-AU" sz="7200" dirty="0"/>
          </a:p>
          <a:p>
            <a:pPr lvl="1"/>
            <a:r>
              <a:rPr lang="en-AU" sz="7200" dirty="0"/>
              <a:t>It follows that a communication is not privileged if one purpose for its creation is to obtain legal advice but there are other equally (or more) important purposes: </a:t>
            </a:r>
            <a:r>
              <a:rPr lang="en-US" sz="7200" i="1" dirty="0"/>
              <a:t>Federal Commission of Taxation v Spotless Services Ltd </a:t>
            </a:r>
            <a:r>
              <a:rPr lang="en-US" sz="7200" dirty="0"/>
              <a:t>(1996) 186 CLR 404 at 416; </a:t>
            </a:r>
            <a:r>
              <a:rPr lang="en-US" sz="7200" i="1" dirty="0"/>
              <a:t>Grant v Downs</a:t>
            </a:r>
            <a:r>
              <a:rPr lang="en-US" sz="7200" dirty="0"/>
              <a:t> (1976) 135 CLR  674 at 678)</a:t>
            </a:r>
            <a:br>
              <a:rPr lang="en-US" sz="7200" dirty="0"/>
            </a:br>
            <a:endParaRPr lang="en-AU" sz="7200" dirty="0"/>
          </a:p>
          <a:p>
            <a:pPr marL="457200" lvl="1" indent="0">
              <a:buNone/>
            </a:pPr>
            <a:r>
              <a:rPr lang="en-AU" sz="5600" dirty="0"/>
              <a:t>	</a:t>
            </a:r>
            <a:br>
              <a:rPr lang="en-AU" sz="5600" dirty="0"/>
            </a:br>
            <a:endParaRPr lang="en-AU" sz="5600" dirty="0"/>
          </a:p>
          <a:p>
            <a:pPr lvl="1"/>
            <a:endParaRPr lang="en-AU" dirty="0"/>
          </a:p>
        </p:txBody>
      </p:sp>
    </p:spTree>
    <p:extLst>
      <p:ext uri="{BB962C8B-B14F-4D97-AF65-F5344CB8AC3E}">
        <p14:creationId xmlns:p14="http://schemas.microsoft.com/office/powerpoint/2010/main" val="2176493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5D73F-E77D-4663-8D3C-738F9823E69B}"/>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03B811AB-8B70-4848-A077-14B777BD3D10}"/>
              </a:ext>
            </a:extLst>
          </p:cNvPr>
          <p:cNvSpPr>
            <a:spLocks noGrp="1"/>
          </p:cNvSpPr>
          <p:nvPr>
            <p:ph idx="1"/>
          </p:nvPr>
        </p:nvSpPr>
        <p:spPr/>
        <p:txBody>
          <a:bodyPr>
            <a:normAutofit fontScale="55000" lnSpcReduction="20000"/>
          </a:bodyPr>
          <a:lstStyle/>
          <a:p>
            <a:r>
              <a:rPr lang="en-US" sz="3300" b="1" dirty="0"/>
              <a:t>The elements of legal professional privilege (cont’d)</a:t>
            </a:r>
            <a:br>
              <a:rPr lang="en-US" sz="3300" b="1" dirty="0"/>
            </a:br>
            <a:endParaRPr lang="en-US" sz="3300" b="1" dirty="0"/>
          </a:p>
          <a:p>
            <a:pPr lvl="1"/>
            <a:r>
              <a:rPr lang="en-AU" sz="3300" dirty="0"/>
              <a:t>Example:</a:t>
            </a:r>
          </a:p>
          <a:p>
            <a:pPr marL="457200" lvl="1" indent="0">
              <a:buNone/>
            </a:pPr>
            <a:r>
              <a:rPr lang="en-AU" sz="3300" i="1" dirty="0"/>
              <a:t>	</a:t>
            </a:r>
          </a:p>
          <a:p>
            <a:pPr marL="457200" lvl="1" indent="0">
              <a:buNone/>
            </a:pPr>
            <a:r>
              <a:rPr lang="en-AU" sz="3300" i="1" dirty="0"/>
              <a:t>	</a:t>
            </a:r>
            <a:r>
              <a:rPr lang="en-US" sz="3300" i="1" dirty="0"/>
              <a:t>Sydney Airports Corporation Limited v Singapore Airlines Ltd: </a:t>
            </a:r>
            <a:r>
              <a:rPr lang="en-US" sz="3300" dirty="0"/>
              <a:t>[2005] NSWCA 47:</a:t>
            </a:r>
            <a:r>
              <a:rPr lang="en-AU" sz="3300" dirty="0"/>
              <a:t> </a:t>
            </a:r>
            <a:br>
              <a:rPr lang="en-AU" sz="3300" dirty="0"/>
            </a:br>
            <a:endParaRPr lang="en-AU" sz="3300" dirty="0"/>
          </a:p>
          <a:p>
            <a:pPr marL="914400" lvl="2" indent="0">
              <a:buNone/>
            </a:pPr>
            <a:r>
              <a:rPr lang="en-US" sz="3300" dirty="0"/>
              <a:t>	“</a:t>
            </a:r>
            <a:r>
              <a:rPr lang="en-US" sz="3300" i="1" dirty="0"/>
              <a:t>The evidence that the report was always to be deployed </a:t>
            </a:r>
            <a:r>
              <a:rPr lang="en-US" sz="3300" i="1"/>
              <a:t>for non-privileged </a:t>
            </a:r>
            <a:r>
              <a:rPr lang="en-US" sz="3300" i="1" dirty="0"/>
              <a:t>purposes, 	which purposes were of significance to the Claimant – particularly to have the 	aerobridge back in service </a:t>
            </a:r>
            <a:r>
              <a:rPr lang="en-US" sz="3300" i="1"/>
              <a:t>– was </a:t>
            </a:r>
            <a:r>
              <a:rPr lang="en-US" sz="3300" i="1" dirty="0"/>
              <a:t>such that although the privileged purpose may have 	been the most important single factor, it was not shown to be dominant</a:t>
            </a:r>
            <a:r>
              <a:rPr lang="en-US" sz="3300" dirty="0"/>
              <a:t>”.</a:t>
            </a:r>
            <a:endParaRPr lang="en-AU" sz="3300" dirty="0"/>
          </a:p>
          <a:p>
            <a:endParaRPr lang="en-US" b="1" dirty="0"/>
          </a:p>
          <a:p>
            <a:endParaRPr lang="en-AU" dirty="0"/>
          </a:p>
        </p:txBody>
      </p:sp>
    </p:spTree>
    <p:extLst>
      <p:ext uri="{BB962C8B-B14F-4D97-AF65-F5344CB8AC3E}">
        <p14:creationId xmlns:p14="http://schemas.microsoft.com/office/powerpoint/2010/main" val="389309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64D4F-5EEE-489B-BF6A-E2B8C5B5794A}"/>
              </a:ext>
            </a:extLst>
          </p:cNvPr>
          <p:cNvSpPr>
            <a:spLocks noGrp="1"/>
          </p:cNvSpPr>
          <p:nvPr>
            <p:ph type="title"/>
          </p:nvPr>
        </p:nvSpPr>
        <p:spPr/>
        <p:txBody>
          <a:bodyPr/>
          <a:lstStyle/>
          <a:p>
            <a:endParaRPr lang="en-AU" dirty="0"/>
          </a:p>
        </p:txBody>
      </p:sp>
      <p:sp>
        <p:nvSpPr>
          <p:cNvPr id="3" name="Content Placeholder 2">
            <a:extLst>
              <a:ext uri="{FF2B5EF4-FFF2-40B4-BE49-F238E27FC236}">
                <a16:creationId xmlns:a16="http://schemas.microsoft.com/office/drawing/2014/main" id="{C51E821B-6088-4CB6-9963-43CF7A01B2C8}"/>
              </a:ext>
            </a:extLst>
          </p:cNvPr>
          <p:cNvSpPr>
            <a:spLocks noGrp="1"/>
          </p:cNvSpPr>
          <p:nvPr>
            <p:ph idx="1"/>
          </p:nvPr>
        </p:nvSpPr>
        <p:spPr/>
        <p:txBody>
          <a:bodyPr/>
          <a:lstStyle/>
          <a:p>
            <a:r>
              <a:rPr lang="en-US" sz="1800" b="1" dirty="0"/>
              <a:t>Legal advice privilege</a:t>
            </a:r>
            <a:br>
              <a:rPr lang="en-US" sz="1800" b="1" dirty="0"/>
            </a:br>
            <a:endParaRPr lang="en-US" sz="1800" b="1" dirty="0"/>
          </a:p>
          <a:p>
            <a:pPr lvl="1"/>
            <a:r>
              <a:rPr lang="en-US" dirty="0"/>
              <a:t>Evidence Act 1995 (NSW):  section 118</a:t>
            </a:r>
            <a:br>
              <a:rPr lang="en-US" dirty="0"/>
            </a:br>
            <a:endParaRPr lang="en-US" dirty="0"/>
          </a:p>
          <a:p>
            <a:pPr lvl="1"/>
            <a:r>
              <a:rPr lang="en-US" dirty="0"/>
              <a:t>Applies to pre-trial procedures (such as discovery, subpoenas and notices to produce) – different from Commonwealth jurisdictions, where the common law applies pre-trial</a:t>
            </a:r>
            <a:br>
              <a:rPr lang="en-US" dirty="0"/>
            </a:br>
            <a:endParaRPr lang="en-US" dirty="0"/>
          </a:p>
          <a:p>
            <a:pPr lvl="1"/>
            <a:r>
              <a:rPr lang="en-US" dirty="0"/>
              <a:t>The concept of legal advice is quite wide and is not limited to advice about legal rights and obligations</a:t>
            </a:r>
            <a:endParaRPr lang="en-AU" dirty="0"/>
          </a:p>
          <a:p>
            <a:endParaRPr lang="en-AU" dirty="0"/>
          </a:p>
        </p:txBody>
      </p:sp>
    </p:spTree>
    <p:extLst>
      <p:ext uri="{BB962C8B-B14F-4D97-AF65-F5344CB8AC3E}">
        <p14:creationId xmlns:p14="http://schemas.microsoft.com/office/powerpoint/2010/main" val="3062789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D52D3-D90E-42D4-8DC4-A81BEBE92115}"/>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990F1CCB-830F-4533-A784-3C2E8E2B8B07}"/>
              </a:ext>
            </a:extLst>
          </p:cNvPr>
          <p:cNvSpPr>
            <a:spLocks noGrp="1"/>
          </p:cNvSpPr>
          <p:nvPr>
            <p:ph idx="1"/>
          </p:nvPr>
        </p:nvSpPr>
        <p:spPr/>
        <p:txBody>
          <a:bodyPr>
            <a:normAutofit/>
          </a:bodyPr>
          <a:lstStyle/>
          <a:p>
            <a:r>
              <a:rPr lang="en-US" sz="1800" b="1" dirty="0"/>
              <a:t>Litigation privilege</a:t>
            </a:r>
          </a:p>
          <a:p>
            <a:pPr lvl="1"/>
            <a:r>
              <a:rPr lang="en-US" dirty="0"/>
              <a:t>Evidence Act 1995 (NSW):  section 119</a:t>
            </a:r>
          </a:p>
          <a:p>
            <a:pPr lvl="1"/>
            <a:r>
              <a:rPr lang="en-US" dirty="0"/>
              <a:t>Applies to pre-trial procedures (such as discovery, subpoenas and notices to produce) – different from Commonwealth jurisdictions, where the common law applies pre-trial</a:t>
            </a:r>
          </a:p>
          <a:p>
            <a:pPr lvl="1"/>
            <a:r>
              <a:rPr lang="en-US" dirty="0"/>
              <a:t>Meaning of “anticipated” - there must be a real prospect of litigation and not just a speculative possibility or vague apprehension that it may ensue.  </a:t>
            </a:r>
          </a:p>
          <a:p>
            <a:pPr lvl="1"/>
            <a:r>
              <a:rPr lang="en-US" dirty="0"/>
              <a:t>Examples:  </a:t>
            </a:r>
          </a:p>
          <a:p>
            <a:pPr lvl="2"/>
            <a:r>
              <a:rPr lang="en-US" sz="1800" i="1" dirty="0" err="1"/>
              <a:t>Perazzoli</a:t>
            </a:r>
            <a:r>
              <a:rPr lang="en-US" sz="1800" i="1" dirty="0"/>
              <a:t> v </a:t>
            </a:r>
            <a:r>
              <a:rPr lang="en-US" sz="1800" i="1" dirty="0" err="1"/>
              <a:t>BankSA</a:t>
            </a:r>
            <a:r>
              <a:rPr lang="en-US" sz="1800" i="1" dirty="0"/>
              <a:t>, a division of Westpac Banking Corporation Limited </a:t>
            </a:r>
            <a:r>
              <a:rPr lang="en-US" sz="1800" dirty="0"/>
              <a:t>[2017] FCAFC 204</a:t>
            </a:r>
          </a:p>
          <a:p>
            <a:pPr lvl="2"/>
            <a:r>
              <a:rPr lang="en-US" sz="1800" i="1" dirty="0" err="1"/>
              <a:t>Ensham</a:t>
            </a:r>
            <a:r>
              <a:rPr lang="en-US" sz="1800" i="1" dirty="0"/>
              <a:t> Resources v AIOI Insurance </a:t>
            </a:r>
            <a:r>
              <a:rPr lang="en-US" sz="1800" dirty="0"/>
              <a:t>[2012] FCA 710</a:t>
            </a:r>
          </a:p>
          <a:p>
            <a:endParaRPr lang="en-AU" dirty="0"/>
          </a:p>
        </p:txBody>
      </p:sp>
    </p:spTree>
    <p:extLst>
      <p:ext uri="{BB962C8B-B14F-4D97-AF65-F5344CB8AC3E}">
        <p14:creationId xmlns:p14="http://schemas.microsoft.com/office/powerpoint/2010/main" val="1918191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C04A2-6631-4F65-A7CD-25C1FB202C16}"/>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8F8AA1C9-AF8D-49B5-AE0C-40CFD8FD827D}"/>
              </a:ext>
            </a:extLst>
          </p:cNvPr>
          <p:cNvSpPr>
            <a:spLocks noGrp="1"/>
          </p:cNvSpPr>
          <p:nvPr>
            <p:ph idx="1"/>
          </p:nvPr>
        </p:nvSpPr>
        <p:spPr/>
        <p:txBody>
          <a:bodyPr>
            <a:normAutofit lnSpcReduction="10000"/>
          </a:bodyPr>
          <a:lstStyle/>
          <a:p>
            <a:r>
              <a:rPr lang="en-US" sz="1800" b="1" dirty="0"/>
              <a:t>Waiver of legal professional privilege</a:t>
            </a:r>
          </a:p>
          <a:p>
            <a:pPr lvl="1"/>
            <a:endParaRPr lang="en-AU" dirty="0"/>
          </a:p>
          <a:p>
            <a:pPr lvl="1"/>
            <a:r>
              <a:rPr lang="en-AU" dirty="0"/>
              <a:t>Occurs where the party entitled to the privilege (i.e., the client) performs an act inconsistent with the confidence preserved by it.  </a:t>
            </a:r>
            <a:br>
              <a:rPr lang="en-AU" dirty="0"/>
            </a:br>
            <a:endParaRPr lang="en-AU" dirty="0"/>
          </a:p>
          <a:p>
            <a:pPr lvl="1"/>
            <a:r>
              <a:rPr lang="en-AU" dirty="0"/>
              <a:t>Under the common law, the leading decision in Australia is </a:t>
            </a:r>
            <a:r>
              <a:rPr lang="en-AU" i="1" dirty="0"/>
              <a:t>Mann v Carnell </a:t>
            </a:r>
            <a:r>
              <a:rPr lang="en-AU"/>
              <a:t>(1999</a:t>
            </a:r>
            <a:r>
              <a:rPr lang="en-AU" dirty="0"/>
              <a:t>) 201 CLR 1</a:t>
            </a:r>
            <a:r>
              <a:rPr lang="en-AU" i="1" dirty="0"/>
              <a:t>.</a:t>
            </a:r>
            <a:br>
              <a:rPr lang="en-AU" i="1" dirty="0"/>
            </a:br>
            <a:endParaRPr lang="en-AU" i="1" dirty="0"/>
          </a:p>
          <a:p>
            <a:pPr lvl="1"/>
            <a:r>
              <a:rPr lang="en-US" dirty="0"/>
              <a:t>In the </a:t>
            </a:r>
            <a:r>
              <a:rPr lang="en-US" i="1" dirty="0"/>
              <a:t>Evidence Act</a:t>
            </a:r>
            <a:r>
              <a:rPr lang="en-US" dirty="0"/>
              <a:t> 1995 (NSW), section 122 deals with waiver of privilege.  </a:t>
            </a:r>
            <a:br>
              <a:rPr lang="en-US" dirty="0"/>
            </a:br>
            <a:endParaRPr lang="en-US" dirty="0"/>
          </a:p>
          <a:p>
            <a:pPr lvl="1"/>
            <a:r>
              <a:rPr lang="en-AU" dirty="0"/>
              <a:t>Waiver may be express or implied.</a:t>
            </a:r>
          </a:p>
          <a:p>
            <a:pPr lvl="1"/>
            <a:endParaRPr lang="en-AU" dirty="0"/>
          </a:p>
          <a:p>
            <a:endParaRPr lang="en-AU" dirty="0"/>
          </a:p>
        </p:txBody>
      </p:sp>
    </p:spTree>
    <p:extLst>
      <p:ext uri="{BB962C8B-B14F-4D97-AF65-F5344CB8AC3E}">
        <p14:creationId xmlns:p14="http://schemas.microsoft.com/office/powerpoint/2010/main" val="560096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8293D-4706-4CF7-AE8C-44D42DDFD956}"/>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161B57D4-2036-4F1D-8E48-2DC50FDF731D}"/>
              </a:ext>
            </a:extLst>
          </p:cNvPr>
          <p:cNvSpPr>
            <a:spLocks noGrp="1"/>
          </p:cNvSpPr>
          <p:nvPr>
            <p:ph idx="1"/>
          </p:nvPr>
        </p:nvSpPr>
        <p:spPr/>
        <p:txBody>
          <a:bodyPr>
            <a:normAutofit/>
          </a:bodyPr>
          <a:lstStyle/>
          <a:p>
            <a:r>
              <a:rPr lang="en-US" sz="1800" b="1" dirty="0"/>
              <a:t>Waiver of legal professional privilege (cont’d)</a:t>
            </a:r>
            <a:br>
              <a:rPr lang="en-US" sz="1800" b="1" dirty="0"/>
            </a:br>
            <a:endParaRPr lang="en-US" sz="1800" b="1" dirty="0"/>
          </a:p>
          <a:p>
            <a:pPr lvl="1"/>
            <a:r>
              <a:rPr lang="en-AU" dirty="0"/>
              <a:t>Where it is express, it usually consists of an intentional act.</a:t>
            </a:r>
          </a:p>
          <a:p>
            <a:pPr lvl="1"/>
            <a:endParaRPr lang="en-AU" dirty="0"/>
          </a:p>
          <a:p>
            <a:pPr lvl="1"/>
            <a:r>
              <a:rPr lang="en-AU" dirty="0"/>
              <a:t>Where it is implied, the waiver may be unintentional or inadvertent. </a:t>
            </a:r>
            <a:br>
              <a:rPr lang="en-AU" dirty="0"/>
            </a:br>
            <a:endParaRPr lang="en-AU" dirty="0"/>
          </a:p>
          <a:p>
            <a:pPr lvl="1"/>
            <a:r>
              <a:rPr lang="en-US" dirty="0"/>
              <a:t>Once it is waived, legal professional privilege is lost (with the result that the party which had been entitled to the privilege can no longer validly claim it in any context).</a:t>
            </a:r>
            <a:endParaRPr lang="en-AU" dirty="0"/>
          </a:p>
          <a:p>
            <a:endParaRPr lang="en-US" b="1" dirty="0"/>
          </a:p>
          <a:p>
            <a:pPr lvl="1"/>
            <a:endParaRPr lang="en-US" b="1" dirty="0"/>
          </a:p>
          <a:p>
            <a:endParaRPr lang="en-AU" dirty="0"/>
          </a:p>
        </p:txBody>
      </p:sp>
    </p:spTree>
    <p:extLst>
      <p:ext uri="{BB962C8B-B14F-4D97-AF65-F5344CB8AC3E}">
        <p14:creationId xmlns:p14="http://schemas.microsoft.com/office/powerpoint/2010/main" val="7446765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228E3BF6F7D544EB7C24141A2AB3CD9" ma:contentTypeVersion="4" ma:contentTypeDescription="Create a new document." ma:contentTypeScope="" ma:versionID="f7cca07d212024de7164de7d9550143e">
  <xsd:schema xmlns:xsd="http://www.w3.org/2001/XMLSchema" xmlns:xs="http://www.w3.org/2001/XMLSchema" xmlns:p="http://schemas.microsoft.com/office/2006/metadata/properties" xmlns:ns3="e4f24600-dd49-4624-876f-6ccfd393cc91" targetNamespace="http://schemas.microsoft.com/office/2006/metadata/properties" ma:root="true" ma:fieldsID="76fca00ba55fde420a760a39202875ec" ns3:_="">
    <xsd:import namespace="e4f24600-dd49-4624-876f-6ccfd393cc91"/>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f24600-dd49-4624-876f-6ccfd393cc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D1D89F-6A11-49E6-95D4-B5CE32C514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f24600-dd49-4624-876f-6ccfd393cc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9349EF2-2163-4D2D-93E8-9A78EB7FDDD7}">
  <ds:schemaRefs>
    <ds:schemaRef ds:uri="http://purl.org/dc/elements/1.1/"/>
    <ds:schemaRef ds:uri="http://schemas.openxmlformats.org/package/2006/metadata/core-properties"/>
    <ds:schemaRef ds:uri="http://schemas.microsoft.com/office/2006/documentManagement/types"/>
    <ds:schemaRef ds:uri="http://purl.org/dc/terms/"/>
    <ds:schemaRef ds:uri="http://purl.org/dc/dcmitype/"/>
    <ds:schemaRef ds:uri="http://schemas.microsoft.com/office/2006/metadata/properties"/>
    <ds:schemaRef ds:uri="e4f24600-dd49-4624-876f-6ccfd393cc91"/>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3129D298-CDB0-4D72-8757-33AB70B264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TM10001114[[fn=Gallery]]</Template>
  <TotalTime>4</TotalTime>
  <Words>1460</Words>
  <Application>Microsoft Office PowerPoint</Application>
  <PresentationFormat>Widescreen</PresentationFormat>
  <Paragraphs>86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Gill Sans MT</vt:lpstr>
      <vt:lpstr>Gallery</vt:lpstr>
      <vt:lpstr>LEGALWISE 13th ANNUAL IN-HOUSE COUNSEL CONFERENCE WEDNESDAY, 4 MARCH 2020    LEGAL PROFESSIONAL PRIVILEGE:  CHALLENGES AND STRATEGIES FOR  IN-HOUSE COUNSEL </vt:lpstr>
      <vt:lpstr>THE LEGAL NOTION OF PRIVILEGE AND THE ELEMENTS FOR COMMUNICATIONS TO ATTRACT PRIVILEGE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DIFFICULTIES AND COMPLEXITIES IN IDENTIFYING THESE ELEMENTS FOR IN-HOUSE LAWYERS (AND CHALLENGES IN RESPECT OF PRIVILEGE FOR IN-HOUSE LAWYERS) </vt:lpstr>
      <vt:lpstr>PowerPoint Presentation</vt:lpstr>
      <vt:lpstr>PowerPoint Presentation</vt:lpstr>
      <vt:lpstr>PowerPoint Presentation</vt:lpstr>
      <vt:lpstr>STRATEGIES TO ATTRACT PRIVILEGE TO COMMUNICATIONS FOR IN-HOUSE LAWYERS </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LEGALWISE 13th ANNUAL IN-HOUSE COUNSEL CONFERENCE WEDNESDAY, 4 MARCH 2020    LEGAL PROFESSIONAL PRIVILEGE:  CHALLENGES AND STRATEGIES FOR  IN-HOUSE COUNSEL </dc:title>
  <dc:creator>Luke Buchanan</dc:creator>
  <cp:lastModifiedBy>Luke Buchanan</cp:lastModifiedBy>
  <cp:revision>6</cp:revision>
  <cp:lastPrinted>2020-02-25T00:38:52Z</cp:lastPrinted>
  <dcterms:created xsi:type="dcterms:W3CDTF">2020-02-25T00:38:29Z</dcterms:created>
  <dcterms:modified xsi:type="dcterms:W3CDTF">2020-02-25T01:00:56Z</dcterms:modified>
</cp:coreProperties>
</file>